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4" r:id="rId1"/>
    <p:sldMasterId id="2147483755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oboto Light" panose="020B0604020202020204" charset="0"/>
      <p:regular r:id="rId22"/>
      <p:bold r:id="rId23"/>
      <p:italic r:id="rId24"/>
      <p:boldItalic r:id="rId25"/>
    </p:embeddedFont>
    <p:embeddedFont>
      <p:font typeface="Roboto Medium" panose="020B0604020202020204" charset="0"/>
      <p:regular r:id="rId26"/>
      <p:bold r:id="rId27"/>
      <p:italic r:id="rId28"/>
      <p:boldItalic r:id="rId29"/>
    </p:embeddedFont>
    <p:embeddedFont>
      <p:font typeface="Roboto Thin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62C022-5936-42FE-A974-3106B2A1C0F9}">
  <a:tblStyle styleId="{0362C022-5936-42FE-A974-3106B2A1C0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36" y="66"/>
      </p:cViewPr>
      <p:guideLst>
        <p:guide orient="horz" pos="29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avvytime.com/timer/2hour20minut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4789b2c72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4789b2c72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1469b89ac_0_1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1469b89ac_0_1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7060886a8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7060886a8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7060886a8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7060886a8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7060886a85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7060886a85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7060886a8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7060886a85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7060886a8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7060886a8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7060886a8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7060886a8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Image source: shutterstock_1342667882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61e4f638a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61e4f638a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7060886a8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7060886a8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Timer link: </a:t>
            </a:r>
            <a:r>
              <a:rPr lang="en" sz="1000" b="1">
                <a:solidFill>
                  <a:srgbClr val="1155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https://savvytime.com/timer/2hour20minute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5" name="Google Shape;2025;p10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0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27" name="Google Shape;2027;p1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028" name="Google Shape;202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10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0" name="Google Shape;2030;p10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1" name="Google Shape;2031;p10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3" name="Google Shape;2033;p1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4" name="Google Shape;2034;p1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5" name="Google Shape;2035;p10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6" name="Google Shape;20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0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10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1" name="Google Shape;2041;p10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2" name="Google Shape;2042;p10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4" name="Google Shape;2044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6" name="Google Shape;2046;p10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7" name="Google Shape;2047;p10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1" name="Google Shape;2051;p10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2" name="Google Shape;2052;p10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3" name="Google Shape;2053;p10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6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10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10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59" name="Google Shape;2059;p10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0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107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107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3" name="Google Shape;2063;p10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08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6" name="Google Shape;2066;p108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7" name="Google Shape;2067;p108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69" name="Google Shape;2069;p10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650" y="1333000"/>
            <a:ext cx="938699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3" name="Google Shape;1063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4" name="Google Shape;10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65" name="Google Shape;1065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6" name="Google Shape;1066;p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8" name="Google Shape;1068;p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69" name="Google Shape;1069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070" name="Google Shape;10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50" y="944250"/>
            <a:ext cx="2560331" cy="219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3" name="Google Shape;1073;p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4" name="Google Shape;10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75" name="Google Shape;1075;p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7" name="Google Shape;1077;p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8" name="Google Shape;1078;p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1079" name="Google Shape;1079;p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080" name="Google Shape;10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4" name="Google Shape;1084;p6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9" name="Google Shape;1089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3" name="Google Shape;1093;p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094" name="Google Shape;1094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5" name="Google Shape;1095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6" name="Google Shape;1096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7" name="Google Shape;1097;p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98" name="Google Shape;1098;p6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6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02" name="Google Shape;1102;p6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03" name="Google Shape;1103;p6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105" name="Google Shape;1105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7" name="Google Shape;1107;p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112" name="Google Shape;1112;p6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18" name="Google Shape;1118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121" name="Google Shape;112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6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23" name="Google Shape;1123;p6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7" name="Google Shape;11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29" name="Google Shape;1129;p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30" name="Google Shape;1130;p6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3" name="Google Shape;1133;p6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6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7" name="Google Shape;1137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8" name="Google Shape;1138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39" name="Google Shape;1139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0" name="Google Shape;1140;p6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Google Shape;1142;p6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3" name="Google Shape;1143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44" name="Google Shape;1144;p6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8" name="Google Shape;11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50" name="Google Shape;1150;p6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51" name="Google Shape;1151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Google Shape;1152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153" name="Google Shape;115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157" name="Google Shape;1157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60" name="Google Shape;1160;p6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161" name="Google Shape;1161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2" name="Google Shape;1162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163" name="Google Shape;1163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6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168" name="Google Shape;1168;p7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2" name="Google Shape;1172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4" name="Google Shape;1174;p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75" name="Google Shape;1175;p7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78" name="Google Shape;117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79" name="Google Shape;1179;p7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1" name="Google Shape;1181;p7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182" name="Google Shape;1182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p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4" name="Google Shape;1184;p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5" name="Google Shape;1185;p7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190" name="Google Shape;119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2" name="Google Shape;1192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193" name="Google Shape;1193;p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4" name="Google Shape;1194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7" name="Google Shape;1197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00" name="Google Shape;1200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3" name="Google Shape;1203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7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06" name="Google Shape;1206;p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0" name="Google Shape;1210;p7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1" name="Google Shape;1211;p7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2" name="Google Shape;1212;p7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16" name="Google Shape;121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217" name="Google Shape;121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9" name="Google Shape;1219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220" name="Google Shape;1220;p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21" name="Google Shape;1221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4" name="Google Shape;1224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7" name="Google Shape;1227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9" name="Google Shape;1229;p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30" name="Google Shape;1230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1" name="Google Shape;1231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2" name="Google Shape;1232;p7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33" name="Google Shape;1233;p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7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37" name="Google Shape;1237;p7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38" name="Google Shape;1238;p7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239" name="Google Shape;1239;p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40" name="Google Shape;1240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7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44" name="Google Shape;1244;p7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48" name="Google Shape;1248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249" name="Google Shape;1249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0" name="Google Shape;1250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252" name="Google Shape;1252;p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3" name="Google Shape;1253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7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56" name="Google Shape;1256;p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8" name="Google Shape;125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1" name="Google Shape;1261;p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62" name="Google Shape;12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3" name="Google Shape;12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4" name="Google Shape;1264;p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6" name="Google Shape;1266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7" name="Google Shape;1267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8" name="Google Shape;1268;p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70" name="Google Shape;127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1" name="Google Shape;127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2" name="Google Shape;1272;p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4" name="Google Shape;127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7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77" name="Google Shape;1277;p7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78" name="Google Shape;1278;p7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79" name="Google Shape;1279;p7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80" name="Google Shape;1280;p7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81" name="Google Shape;1281;p7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85" name="Google Shape;1285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286" name="Google Shape;1286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8" name="Google Shape;128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289" name="Google Shape;1289;p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90" name="Google Shape;129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7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3" name="Google Shape;1293;p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4" name="Google Shape;1294;p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5" name="Google Shape;129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8" name="Google Shape;1298;p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9" name="Google Shape;12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0" name="Google Shape;13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1" name="Google Shape;1301;p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2" name="Google Shape;1302;p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3" name="Google Shape;1303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4" name="Google Shape;1304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5" name="Google Shape;1305;p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6" name="Google Shape;1306;p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7" name="Google Shape;130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8" name="Google Shape;130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0" name="Google Shape;1310;p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11" name="Google Shape;131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2" name="Google Shape;131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7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4" name="Google Shape;1314;p7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5" name="Google Shape;1315;p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6" name="Google Shape;1316;p7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7" name="Google Shape;1317;p7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8" name="Google Shape;1318;p7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22" name="Google Shape;132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323" name="Google Shape;132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5" name="Google Shape;132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326" name="Google Shape;1326;p7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7" name="Google Shape;132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7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0" name="Google Shape;1330;p7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1" name="Google Shape;1331;p7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32" name="Google Shape;133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7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35" name="Google Shape;1335;p7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" name="Google Shape;1336;p7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7" name="Google Shape;133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7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40" name="Google Shape;1340;p7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1" name="Google Shape;1341;p7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42" name="Google Shape;134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7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45" name="Google Shape;1345;p7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7" name="Google Shape;134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0" name="Google Shape;1350;p7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52" name="Google Shape;135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55" name="Google Shape;1355;p7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7" name="Google Shape;135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0" name="Google Shape;1360;p7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3" name="Google Shape;1363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364" name="Google Shape;1364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6" name="Google Shape;1366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7" name="Google Shape;1367;p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8" name="Google Shape;1368;p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9" name="Google Shape;136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1" name="Google Shape;1371;p7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2" name="Google Shape;1372;p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3" name="Google Shape;1373;p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4" name="Google Shape;137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6" name="Google Shape;1376;p7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7" name="Google Shape;1377;p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8" name="Google Shape;1378;p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9" name="Google Shape;137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" name="Google Shape;1381;p7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82" name="Google Shape;1382;p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3" name="Google Shape;1383;p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4" name="Google Shape;138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6" name="Google Shape;1386;p7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87" name="Google Shape;1387;p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9" name="Google Shape;13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7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92" name="Google Shape;1392;p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4" name="Google Shape;139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97" name="Google Shape;1397;p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9" name="Google Shape;139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02" name="Google Shape;1402;p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4" name="Google Shape;140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07" name="Google Shape;1407;p7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10" name="Google Shape;1410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411" name="Google Shape;1411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14" name="Google Shape;1414;p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5" name="Google Shape;1415;p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6" name="Google Shape;141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8" name="Google Shape;1418;p7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19" name="Google Shape;1419;p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0" name="Google Shape;1420;p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21" name="Google Shape;142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3" name="Google Shape;1423;p7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24" name="Google Shape;1424;p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6" name="Google Shape;142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7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29" name="Google Shape;1429;p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31" name="Google Shape;143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3" name="Google Shape;1433;p7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34" name="Google Shape;1434;p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5" name="Google Shape;1435;p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6" name="Google Shape;143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7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39" name="Google Shape;1439;p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0" name="Google Shape;1440;p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41" name="Google Shape;144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2" name="Google Shape;144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7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44" name="Google Shape;1444;p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5" name="Google Shape;1445;p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6" name="Google Shape;144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7" name="Google Shape;144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8" name="Google Shape;1448;p7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49" name="Google Shape;1449;p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0" name="Google Shape;1450;p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51" name="Google Shape;145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2" name="Google Shape;145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7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54" name="Google Shape;1454;p7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57" name="Google Shape;1457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458" name="Google Shape;1458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461" name="Google Shape;1461;p7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62" name="Google Shape;1462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4" name="Google Shape;1464;p7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7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466" name="Google Shape;1466;p7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7" name="Google Shape;146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7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7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471" name="Google Shape;1471;p7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72" name="Google Shape;1472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7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7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76" name="Google Shape;1476;p7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9" name="Google Shape;1479;p8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81" name="Google Shape;1481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482" name="Google Shape;1482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485" name="Google Shape;1485;p8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6" name="Google Shape;1486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7" name="Google Shape;1487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8" name="Google Shape;1488;p8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89" name="Google Shape;1489;p8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0" name="Google Shape;1490;p8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1" name="Google Shape;1491;p8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92" name="Google Shape;1492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3" name="Google Shape;1493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4" name="Google Shape;1494;p8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5" name="Google Shape;1495;p8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6" name="Google Shape;1496;p8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499" name="Google Shape;1499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500" name="Google Shape;1500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2" name="Google Shape;1502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3" name="Google Shape;1503;p8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4" name="Google Shape;1504;p8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8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8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9" name="Google Shape;1509;p8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0" name="Google Shape;1510;p8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8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8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8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5" name="Google Shape;1515;p8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6" name="Google Shape;1516;p8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8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19" name="Google Shape;1519;p8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0" name="Google Shape;1520;p8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1" name="Google Shape;1521;p8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2" name="Google Shape;1522;p8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3" name="Google Shape;1523;p8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7" name="Google Shape;152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528" name="Google Shape;152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9" name="Google Shape;152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1" name="Google Shape;153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2" name="Google Shape;153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6" name="Google Shape;153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37" name="Google Shape;153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538" name="Google Shape;1538;p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8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6" name="Google Shape;1546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547" name="Google Shape;154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Google Shape;154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50" name="Google Shape;155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51" name="Google Shape;155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55" name="Google Shape;155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56" name="Google Shape;155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557" name="Google Shape;1557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8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5" name="Google Shape;1565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566" name="Google Shape;156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7" name="Google Shape;156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9" name="Google Shape;1569;p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0" name="Google Shape;1570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4" name="Google Shape;1574;p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75" name="Google Shape;1575;p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576" name="Google Shape;1576;p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8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4" name="Google Shape;158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585" name="Google Shape;158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8" name="Google Shape;1588;p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89" name="Google Shape;1589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93" name="Google Shape;1593;p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94" name="Google Shape;1594;p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595" name="Google Shape;1595;p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9" name="Google Shape;1599;p8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3" name="Google Shape;1603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604" name="Google Shape;160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7" name="Google Shape;1607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08" name="Google Shape;1608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12" name="Google Shape;1612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13" name="Google Shape;1613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14" name="Google Shape;1614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616" name="Google Shape;1616;p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8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5" name="Google Shape;1625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626" name="Google Shape;1626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7" name="Google Shape;162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29" name="Google Shape;1629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30" name="Google Shape;1630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34" name="Google Shape;1634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35" name="Google Shape;1635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36" name="Google Shape;1636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638" name="Google Shape;163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8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7" name="Google Shape;1647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648" name="Google Shape;1648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1" name="Google Shape;1651;p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2" name="Google Shape;1652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6" name="Google Shape;1656;p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7" name="Google Shape;1657;p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58" name="Google Shape;1658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660" name="Google Shape;1660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8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69" name="Google Shape;1669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670" name="Google Shape;1670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71" name="Google Shape;167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73" name="Google Shape;1673;p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74" name="Google Shape;1674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78" name="Google Shape;1678;p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79" name="Google Shape;1679;p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80" name="Google Shape;1680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682" name="Google Shape;1682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8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91" name="Google Shape;1691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692" name="Google Shape;169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3" name="Google Shape;169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4" name="Google Shape;1694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95" name="Google Shape;1695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96" name="Google Shape;1696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02" name="Google Shape;1702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03" name="Google Shape;1703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04" name="Google Shape;1704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05" name="Google Shape;1705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706" name="Google Shape;1706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9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16" name="Google Shape;171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717" name="Google Shape;171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8" name="Google Shape;1718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9" name="Google Shape;1719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0" name="Google Shape;1720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1" name="Google Shape;1721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7" name="Google Shape;1727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8" name="Google Shape;1728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29" name="Google Shape;1729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30" name="Google Shape;1730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731" name="Google Shape;1731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9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41" name="Google Shape;174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742" name="Google Shape;174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4" name="Google Shape;1744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45" name="Google Shape;1745;p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46" name="Google Shape;1746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2" name="Google Shape;1752;p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3" name="Google Shape;1753;p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4" name="Google Shape;1754;p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55" name="Google Shape;1755;p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756" name="Google Shape;1756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9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66" name="Google Shape;1766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767" name="Google Shape;176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69" name="Google Shape;1769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1" name="Google Shape;1771;p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2" name="Google Shape;1772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8" name="Google Shape;1778;p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9" name="Google Shape;1779;p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80" name="Google Shape;1780;p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81" name="Google Shape;1781;p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782" name="Google Shape;1782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1" name="Google Shape;1791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792" name="Google Shape;1792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4" name="Google Shape;1794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5" name="Google Shape;1795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6" name="Google Shape;1796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98" name="Google Shape;1798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0" name="Google Shape;1800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2" name="Google Shape;1802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4" name="Google Shape;1804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06" name="Google Shape;1806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808" name="Google Shape;1808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9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Google Shape;1815;p9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19" name="Google Shape;181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820" name="Google Shape;182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2" name="Google Shape;1822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3" name="Google Shape;1823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4" name="Google Shape;1824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6" name="Google Shape;1826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28" name="Google Shape;1828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0" name="Google Shape;1830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2" name="Google Shape;1832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4" name="Google Shape;1834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836" name="Google Shape;183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9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47" name="Google Shape;1847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848" name="Google Shape;184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0" name="Google Shape;1850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1" name="Google Shape;1851;p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2" name="Google Shape;1852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4" name="Google Shape;1854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6" name="Google Shape;1856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58" name="Google Shape;1858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60" name="Google Shape;1860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62" name="Google Shape;1862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864" name="Google Shape;1864;p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9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75" name="Google Shape;187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876" name="Google Shape;187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8" name="Google Shape;187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79" name="Google Shape;1879;p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0" name="Google Shape;1880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2" name="Google Shape;1882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4" name="Google Shape;1884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6" name="Google Shape;1886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88" name="Google Shape;1888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90" name="Google Shape;1890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892" name="Google Shape;1892;p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9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02" name="Google Shape;190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903" name="Google Shape;190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4" name="Google Shape;1904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5" name="Google Shape;1905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06" name="Google Shape;1906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08" name="Google Shape;1908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0" name="Google Shape;1910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2" name="Google Shape;1912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4" name="Google Shape;1914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6" name="Google Shape;1916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8" name="Google Shape;1918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20" name="Google Shape;1920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922" name="Google Shape;1922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9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3" name="Google Shape;1933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934" name="Google Shape;193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5" name="Google Shape;193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6" name="Google Shape;1936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7" name="Google Shape;1937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9" name="Google Shape;1939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1" name="Google Shape;1941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3" name="Google Shape;1943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5" name="Google Shape;1945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7" name="Google Shape;1947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9" name="Google Shape;1949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51" name="Google Shape;1951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953" name="Google Shape;1953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0" name="Google Shape;1960;p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9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64" name="Google Shape;1964;p1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965" name="Google Shape;1965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6" name="Google Shape;1966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7" name="Google Shape;1967;p1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68" name="Google Shape;1968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0" name="Google Shape;1970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1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2" name="Google Shape;1972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1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4" name="Google Shape;1974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1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6" name="Google Shape;1976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1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78" name="Google Shape;1978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1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80" name="Google Shape;1980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1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82" name="Google Shape;1982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1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1984" name="Google Shape;1984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1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10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95" name="Google Shape;1995;p1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1996" name="Google Shape;1996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8" name="Google Shape;1998;p1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99" name="Google Shape;1999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1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1" name="Google Shape;2001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1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3" name="Google Shape;2003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1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5" name="Google Shape;2005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6" name="Google Shape;2006;p1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7" name="Google Shape;2007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8" name="Google Shape;2008;p1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9" name="Google Shape;2009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1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11" name="Google Shape;2011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2" name="Google Shape;2012;p1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13" name="Google Shape;2013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1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015" name="Google Shape;2015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1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55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3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54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eepthescore.co/new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hyperlink" Target="https://savvytime.com/timer/2hour20minu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2, Day 3</a:t>
            </a:r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Capture the Flag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118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300" cy="3024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118"/>
          <p:cNvSpPr txBox="1">
            <a:spLocks noGrp="1"/>
          </p:cNvSpPr>
          <p:nvPr>
            <p:ph type="sldNum" idx="12"/>
          </p:nvPr>
        </p:nvSpPr>
        <p:spPr>
          <a:xfrm>
            <a:off x="11476879" y="6601587"/>
            <a:ext cx="349200" cy="1407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10"/>
          <p:cNvSpPr/>
          <p:nvPr/>
        </p:nvSpPr>
        <p:spPr>
          <a:xfrm>
            <a:off x="0" y="0"/>
            <a:ext cx="5369700" cy="5143500"/>
          </a:xfrm>
          <a:prstGeom prst="rect">
            <a:avLst/>
          </a:prstGeom>
          <a:solidFill>
            <a:srgbClr val="FFF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1" name="Google Shape;2081;p110"/>
          <p:cNvPicPr preferRelativeResize="0"/>
          <p:nvPr/>
        </p:nvPicPr>
        <p:blipFill rotWithShape="1">
          <a:blip r:embed="rId3">
            <a:alphaModFix/>
          </a:blip>
          <a:srcRect l="19462" r="26248"/>
          <a:stretch/>
        </p:blipFill>
        <p:spPr>
          <a:xfrm>
            <a:off x="5300200" y="-129950"/>
            <a:ext cx="3843800" cy="53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</a:t>
            </a:fld>
            <a:endParaRPr sz="600"/>
          </a:p>
        </p:txBody>
      </p:sp>
      <p:sp>
        <p:nvSpPr>
          <p:cNvPr id="2083" name="Google Shape;2083;p110"/>
          <p:cNvSpPr txBox="1">
            <a:spLocks noGrp="1"/>
          </p:cNvSpPr>
          <p:nvPr>
            <p:ph type="title"/>
          </p:nvPr>
        </p:nvSpPr>
        <p:spPr>
          <a:xfrm>
            <a:off x="245775" y="1340750"/>
            <a:ext cx="6288000" cy="2368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Today, we will be reviewing the past two networking units in a fun competition known as a </a:t>
            </a:r>
            <a:r>
              <a:rPr lang="en" sz="3000">
                <a:solidFill>
                  <a:srgbClr val="1155CC"/>
                </a:solidFill>
              </a:rPr>
              <a:t>Capture the Flag (CTF)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contest.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11"/>
          <p:cNvSpPr/>
          <p:nvPr/>
        </p:nvSpPr>
        <p:spPr>
          <a:xfrm>
            <a:off x="-12300" y="0"/>
            <a:ext cx="9213600" cy="5143500"/>
          </a:xfrm>
          <a:prstGeom prst="rect">
            <a:avLst/>
          </a:prstGeom>
          <a:solidFill>
            <a:srgbClr val="F347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111"/>
          <p:cNvSpPr/>
          <p:nvPr/>
        </p:nvSpPr>
        <p:spPr>
          <a:xfrm rot="-190912">
            <a:off x="1860678" y="-571897"/>
            <a:ext cx="6064249" cy="7504661"/>
          </a:xfrm>
          <a:prstGeom prst="roundRect">
            <a:avLst>
              <a:gd name="adj" fmla="val 2847"/>
            </a:avLst>
          </a:prstGeom>
          <a:solidFill>
            <a:srgbClr val="922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0" name="Google Shape;2090;p111"/>
          <p:cNvGrpSpPr/>
          <p:nvPr/>
        </p:nvGrpSpPr>
        <p:grpSpPr>
          <a:xfrm rot="-190904">
            <a:off x="1649232" y="-759041"/>
            <a:ext cx="6064145" cy="7504660"/>
            <a:chOff x="-3700700" y="53575"/>
            <a:chExt cx="6064500" cy="7505100"/>
          </a:xfrm>
        </p:grpSpPr>
        <p:sp>
          <p:nvSpPr>
            <p:cNvPr id="2091" name="Google Shape;2091;p111"/>
            <p:cNvSpPr/>
            <p:nvPr/>
          </p:nvSpPr>
          <p:spPr>
            <a:xfrm>
              <a:off x="-3700700" y="53575"/>
              <a:ext cx="6064500" cy="7505100"/>
            </a:xfrm>
            <a:prstGeom prst="roundRect">
              <a:avLst>
                <a:gd name="adj" fmla="val 284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11"/>
            <p:cNvSpPr/>
            <p:nvPr/>
          </p:nvSpPr>
          <p:spPr>
            <a:xfrm>
              <a:off x="-3548300" y="533700"/>
              <a:ext cx="5755800" cy="6851400"/>
            </a:xfrm>
            <a:prstGeom prst="roundRect">
              <a:avLst>
                <a:gd name="adj" fmla="val 1422"/>
              </a:avLst>
            </a:prstGeom>
            <a:solidFill>
              <a:srgbClr val="FF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11"/>
            <p:cNvSpPr/>
            <p:nvPr/>
          </p:nvSpPr>
          <p:spPr>
            <a:xfrm>
              <a:off x="-1954250" y="330175"/>
              <a:ext cx="2571600" cy="5820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A9B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11"/>
            <p:cNvSpPr/>
            <p:nvPr/>
          </p:nvSpPr>
          <p:spPr>
            <a:xfrm>
              <a:off x="-1619300" y="195875"/>
              <a:ext cx="1897800" cy="2646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5" name="Google Shape;2095;p111"/>
          <p:cNvSpPr/>
          <p:nvPr/>
        </p:nvSpPr>
        <p:spPr>
          <a:xfrm rot="-190873">
            <a:off x="2594367" y="2736961"/>
            <a:ext cx="4816723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111"/>
          <p:cNvSpPr txBox="1">
            <a:spLocks noGrp="1"/>
          </p:cNvSpPr>
          <p:nvPr>
            <p:ph type="subTitle" idx="1"/>
          </p:nvPr>
        </p:nvSpPr>
        <p:spPr>
          <a:xfrm rot="-190843">
            <a:off x="1437557" y="2719475"/>
            <a:ext cx="6396254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answers to questions will serve as the 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flags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which you’ll collect and document in your spreadsheet.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7" name="Google Shape;2097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055093" y="350101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1"/>
          <p:cNvSpPr/>
          <p:nvPr/>
        </p:nvSpPr>
        <p:spPr>
          <a:xfrm rot="-190873">
            <a:off x="2628182" y="3345622"/>
            <a:ext cx="4816723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11"/>
          <p:cNvSpPr/>
          <p:nvPr/>
        </p:nvSpPr>
        <p:spPr>
          <a:xfrm rot="-190873">
            <a:off x="2560552" y="2128300"/>
            <a:ext cx="4816723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11"/>
          <p:cNvSpPr txBox="1">
            <a:spLocks noGrp="1"/>
          </p:cNvSpPr>
          <p:nvPr>
            <p:ph type="subTitle" idx="2"/>
          </p:nvPr>
        </p:nvSpPr>
        <p:spPr>
          <a:xfrm rot="-190740">
            <a:off x="1406352" y="2166905"/>
            <a:ext cx="5739733" cy="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download PCAP files to answer the questions.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1" name="Google Shape;2101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  <p:sp>
        <p:nvSpPr>
          <p:cNvPr id="2102" name="Google Shape;2102;p111"/>
          <p:cNvSpPr txBox="1">
            <a:spLocks noGrp="1"/>
          </p:cNvSpPr>
          <p:nvPr>
            <p:ph type="title"/>
          </p:nvPr>
        </p:nvSpPr>
        <p:spPr>
          <a:xfrm rot="-190868">
            <a:off x="1428178" y="126921"/>
            <a:ext cx="5838597" cy="540533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CTF Instructions and Rules</a:t>
            </a:r>
            <a:endParaRPr/>
          </a:p>
        </p:txBody>
      </p:sp>
      <p:sp>
        <p:nvSpPr>
          <p:cNvPr id="2103" name="Google Shape;2103;p111"/>
          <p:cNvSpPr/>
          <p:nvPr/>
        </p:nvSpPr>
        <p:spPr>
          <a:xfrm rot="-190873">
            <a:off x="2484469" y="758811"/>
            <a:ext cx="4816723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111"/>
          <p:cNvSpPr txBox="1">
            <a:spLocks noGrp="1"/>
          </p:cNvSpPr>
          <p:nvPr>
            <p:ph type="subTitle" idx="3"/>
          </p:nvPr>
        </p:nvSpPr>
        <p:spPr>
          <a:xfrm rot="-190720">
            <a:off x="1327689" y="817942"/>
            <a:ext cx="6578922" cy="36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You’ll be provided a spreadsheet with various networking questions.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5" name="Google Shape;2105;p111"/>
          <p:cNvSpPr/>
          <p:nvPr/>
        </p:nvSpPr>
        <p:spPr>
          <a:xfrm rot="-190873">
            <a:off x="2522184" y="1367365"/>
            <a:ext cx="4816723" cy="630062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111"/>
          <p:cNvSpPr txBox="1">
            <a:spLocks noGrp="1"/>
          </p:cNvSpPr>
          <p:nvPr>
            <p:ph type="subTitle" idx="4"/>
          </p:nvPr>
        </p:nvSpPr>
        <p:spPr>
          <a:xfrm rot="-190943">
            <a:off x="1365983" y="1361119"/>
            <a:ext cx="5987634" cy="66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These are separated into topics (ports and protocols, packets, pings, etc.)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7" name="Google Shape;2107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021278" y="2892351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1"/>
          <p:cNvSpPr txBox="1">
            <a:spLocks noGrp="1"/>
          </p:cNvSpPr>
          <p:nvPr>
            <p:ph type="subTitle" idx="5"/>
          </p:nvPr>
        </p:nvSpPr>
        <p:spPr>
          <a:xfrm rot="-190838">
            <a:off x="1472175" y="3454502"/>
            <a:ext cx="5931437" cy="30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flag has a different numeric point value. The more challenging the question, the higher the value.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9" name="Google Shape;2109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118496" y="464225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088908" y="4109674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11"/>
          <p:cNvSpPr/>
          <p:nvPr/>
        </p:nvSpPr>
        <p:spPr>
          <a:xfrm rot="-190873">
            <a:off x="2659147" y="3954362"/>
            <a:ext cx="4816723" cy="385489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111"/>
          <p:cNvSpPr txBox="1">
            <a:spLocks noGrp="1"/>
          </p:cNvSpPr>
          <p:nvPr>
            <p:ph type="subTitle" idx="6"/>
          </p:nvPr>
        </p:nvSpPr>
        <p:spPr>
          <a:xfrm rot="-190861">
            <a:off x="1504219" y="3996824"/>
            <a:ext cx="6465963" cy="36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points will be calculated automatically in the spreadsheet.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3" name="Google Shape;2113;p111"/>
          <p:cNvSpPr/>
          <p:nvPr/>
        </p:nvSpPr>
        <p:spPr>
          <a:xfrm rot="-190873">
            <a:off x="2691585" y="4486862"/>
            <a:ext cx="4816723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11"/>
          <p:cNvSpPr txBox="1">
            <a:spLocks noGrp="1"/>
          </p:cNvSpPr>
          <p:nvPr>
            <p:ph type="subTitle" idx="7"/>
          </p:nvPr>
        </p:nvSpPr>
        <p:spPr>
          <a:xfrm rot="-190760">
            <a:off x="1536500" y="4499245"/>
            <a:ext cx="5701275" cy="540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Whoever has the most points by the end of class, or whoever answers all questions correctly first, wins!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5" name="Google Shape;2115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1989528" y="2282751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1956103" y="1520751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111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1921378" y="91115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>
            <a:alpha val="82680"/>
          </a:srgbClr>
        </a:solidFill>
        <a:effectLst/>
      </p:bgPr>
    </p:bg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Spreadsheet</a:t>
            </a:r>
            <a:endParaRPr/>
          </a:p>
        </p:txBody>
      </p:sp>
      <p:sp>
        <p:nvSpPr>
          <p:cNvPr id="2123" name="Google Shape;2123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  <p:graphicFrame>
        <p:nvGraphicFramePr>
          <p:cNvPr id="2124" name="Google Shape;2124;p112"/>
          <p:cNvGraphicFramePr/>
          <p:nvPr/>
        </p:nvGraphicFramePr>
        <p:xfrm>
          <a:off x="286950" y="872750"/>
          <a:ext cx="8582700" cy="3848440"/>
        </p:xfrm>
        <a:graphic>
          <a:graphicData uri="http://schemas.openxmlformats.org/drawingml/2006/table">
            <a:tbl>
              <a:tblPr>
                <a:noFill/>
                <a:tableStyleId>{0362C022-5936-42FE-A974-3106B2A1C0F9}</a:tableStyleId>
              </a:tblPr>
              <a:tblGrid>
                <a:gridCol w="16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9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Networking: Capture the Flag</a:t>
                      </a:r>
                      <a:b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Cartoon Edition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1155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75">
                <a:tc gridSpan="6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Score: 0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137150" marT="45700" marB="45700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 Number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Question/Activity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Value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(all lowercase)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00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Sponge Bob &amp; Square Ports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Place Flag in This Column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of HTTPS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125" name="Google Shape;2125;p112"/>
          <p:cNvSpPr txBox="1"/>
          <p:nvPr/>
        </p:nvSpPr>
        <p:spPr>
          <a:xfrm>
            <a:off x="2711000" y="2671125"/>
            <a:ext cx="2024400" cy="1996500"/>
          </a:xfrm>
          <a:prstGeom prst="rect">
            <a:avLst/>
          </a:prstGeom>
          <a:solidFill>
            <a:srgbClr val="F34764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Question or activity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6" name="Google Shape;2126;p112"/>
          <p:cNvSpPr txBox="1"/>
          <p:nvPr/>
        </p:nvSpPr>
        <p:spPr>
          <a:xfrm>
            <a:off x="5508700" y="2671125"/>
            <a:ext cx="2285100" cy="1996500"/>
          </a:xfrm>
          <a:prstGeom prst="rect">
            <a:avLst/>
          </a:prstGeom>
          <a:solidFill>
            <a:srgbClr val="F34764">
              <a:alpha val="374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Type answer here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latin typeface="Roboto"/>
                <a:ea typeface="Roboto"/>
                <a:cs typeface="Roboto"/>
                <a:sym typeface="Roboto"/>
              </a:rPr>
              <a:t> (lowercase only)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>
            <a:alpha val="82680"/>
          </a:srgbClr>
        </a:solidFill>
        <a:effectLst/>
      </p:bgPr>
    </p:bg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1" name="Google Shape;2131;p113"/>
          <p:cNvGraphicFramePr/>
          <p:nvPr/>
        </p:nvGraphicFramePr>
        <p:xfrm>
          <a:off x="286950" y="872750"/>
          <a:ext cx="8582700" cy="2568520"/>
        </p:xfrm>
        <a:graphic>
          <a:graphicData uri="http://schemas.openxmlformats.org/drawingml/2006/table">
            <a:tbl>
              <a:tblPr>
                <a:noFill/>
                <a:tableStyleId>{0362C022-5936-42FE-A974-3106B2A1C0F9}</a:tableStyleId>
              </a:tblPr>
              <a:tblGrid>
                <a:gridCol w="16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2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975">
                <a:tc grid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Networking: Capture the Flag</a:t>
                      </a:r>
                      <a:b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2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Cartoon Edition</a:t>
                      </a:r>
                      <a:endParaRPr sz="12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1155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75">
                <a:tc gridSpan="6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Score: 5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137150" marT="45700" marB="45700"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 Number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Question/Activity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Value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Flag (all lowercase)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000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Sponge Bob &amp; Square Ports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Place Flag in This Column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of HTTPS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443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1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32" name="Google Shape;2132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CTF Spreadsheet</a:t>
            </a:r>
            <a:endParaRPr/>
          </a:p>
        </p:txBody>
      </p:sp>
      <p:sp>
        <p:nvSpPr>
          <p:cNvPr id="2133" name="Google Shape;2133;p1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2134" name="Google Shape;2134;p113"/>
          <p:cNvSpPr txBox="1">
            <a:spLocks noGrp="1"/>
          </p:cNvSpPr>
          <p:nvPr>
            <p:ph type="subTitle" idx="2"/>
          </p:nvPr>
        </p:nvSpPr>
        <p:spPr>
          <a:xfrm>
            <a:off x="2648525" y="3709600"/>
            <a:ext cx="4345800" cy="9030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Important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: All text answers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must be typed in lowercase.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5" name="Google Shape;2135;p113"/>
          <p:cNvSpPr/>
          <p:nvPr/>
        </p:nvSpPr>
        <p:spPr>
          <a:xfrm>
            <a:off x="7854200" y="1421350"/>
            <a:ext cx="1015500" cy="243900"/>
          </a:xfrm>
          <a:prstGeom prst="rect">
            <a:avLst/>
          </a:prstGeom>
          <a:noFill/>
          <a:ln w="28575" cap="flat" cmpd="sng">
            <a:solidFill>
              <a:srgbClr val="F347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113"/>
          <p:cNvSpPr/>
          <p:nvPr/>
        </p:nvSpPr>
        <p:spPr>
          <a:xfrm>
            <a:off x="7854200" y="2347900"/>
            <a:ext cx="1015500" cy="243900"/>
          </a:xfrm>
          <a:prstGeom prst="rect">
            <a:avLst/>
          </a:prstGeom>
          <a:noFill/>
          <a:ln w="28575" cap="flat" cmpd="sng">
            <a:solidFill>
              <a:srgbClr val="F3476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7" name="Google Shape;2137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996675" y="3581804"/>
            <a:ext cx="872605" cy="12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14"/>
          <p:cNvSpPr/>
          <p:nvPr/>
        </p:nvSpPr>
        <p:spPr>
          <a:xfrm>
            <a:off x="-12300" y="0"/>
            <a:ext cx="9213600" cy="5143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1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</a:t>
            </a:fld>
            <a:endParaRPr sz="600"/>
          </a:p>
        </p:txBody>
      </p:sp>
      <p:sp>
        <p:nvSpPr>
          <p:cNvPr id="2144" name="Google Shape;2144;p114"/>
          <p:cNvSpPr/>
          <p:nvPr/>
        </p:nvSpPr>
        <p:spPr>
          <a:xfrm rot="-190906">
            <a:off x="2476421" y="299057"/>
            <a:ext cx="4415907" cy="5446485"/>
          </a:xfrm>
          <a:prstGeom prst="roundRect">
            <a:avLst>
              <a:gd name="adj" fmla="val 2847"/>
            </a:avLst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5" name="Google Shape;2145;p114"/>
          <p:cNvGrpSpPr/>
          <p:nvPr/>
        </p:nvGrpSpPr>
        <p:grpSpPr>
          <a:xfrm rot="-190790">
            <a:off x="2392248" y="218145"/>
            <a:ext cx="4384106" cy="5425535"/>
            <a:chOff x="-3700700" y="53575"/>
            <a:chExt cx="6064500" cy="7505100"/>
          </a:xfrm>
        </p:grpSpPr>
        <p:sp>
          <p:nvSpPr>
            <p:cNvPr id="2146" name="Google Shape;2146;p114"/>
            <p:cNvSpPr/>
            <p:nvPr/>
          </p:nvSpPr>
          <p:spPr>
            <a:xfrm>
              <a:off x="-3700700" y="53575"/>
              <a:ext cx="6064500" cy="7505100"/>
            </a:xfrm>
            <a:prstGeom prst="roundRect">
              <a:avLst>
                <a:gd name="adj" fmla="val 2847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14"/>
            <p:cNvSpPr/>
            <p:nvPr/>
          </p:nvSpPr>
          <p:spPr>
            <a:xfrm>
              <a:off x="-3548300" y="533700"/>
              <a:ext cx="5755800" cy="6851400"/>
            </a:xfrm>
            <a:prstGeom prst="roundRect">
              <a:avLst>
                <a:gd name="adj" fmla="val 1422"/>
              </a:avLst>
            </a:prstGeom>
            <a:solidFill>
              <a:srgbClr val="FF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14"/>
            <p:cNvSpPr/>
            <p:nvPr/>
          </p:nvSpPr>
          <p:spPr>
            <a:xfrm>
              <a:off x="-1954250" y="330175"/>
              <a:ext cx="2571600" cy="5820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A9B7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14"/>
            <p:cNvSpPr/>
            <p:nvPr/>
          </p:nvSpPr>
          <p:spPr>
            <a:xfrm>
              <a:off x="-1619300" y="195875"/>
              <a:ext cx="1897800" cy="2646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0" name="Google Shape;2150;p114"/>
          <p:cNvSpPr/>
          <p:nvPr/>
        </p:nvSpPr>
        <p:spPr>
          <a:xfrm rot="-190790">
            <a:off x="3095191" y="1485106"/>
            <a:ext cx="3358571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14"/>
          <p:cNvSpPr txBox="1">
            <a:spLocks noGrp="1"/>
          </p:cNvSpPr>
          <p:nvPr>
            <p:ph type="subTitle" idx="1"/>
          </p:nvPr>
        </p:nvSpPr>
        <p:spPr>
          <a:xfrm rot="-190684">
            <a:off x="1938597" y="1550837"/>
            <a:ext cx="4881007" cy="36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use your class notes, slides, and online materials.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2" name="Google Shape;2152;p114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530978" y="1596951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114"/>
          <p:cNvSpPr txBox="1">
            <a:spLocks noGrp="1"/>
          </p:cNvSpPr>
          <p:nvPr>
            <p:ph type="title"/>
          </p:nvPr>
        </p:nvSpPr>
        <p:spPr>
          <a:xfrm rot="-190868">
            <a:off x="2113978" y="736521"/>
            <a:ext cx="5838597" cy="540533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CTF Rules</a:t>
            </a:r>
            <a:endParaRPr/>
          </a:p>
        </p:txBody>
      </p:sp>
      <p:sp>
        <p:nvSpPr>
          <p:cNvPr id="2154" name="Google Shape;2154;p114"/>
          <p:cNvSpPr/>
          <p:nvPr/>
        </p:nvSpPr>
        <p:spPr>
          <a:xfrm rot="-190790">
            <a:off x="3145316" y="2097681"/>
            <a:ext cx="3358571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14"/>
          <p:cNvSpPr txBox="1">
            <a:spLocks noGrp="1"/>
          </p:cNvSpPr>
          <p:nvPr>
            <p:ph type="subTitle" idx="2"/>
          </p:nvPr>
        </p:nvSpPr>
        <p:spPr>
          <a:xfrm rot="-190640">
            <a:off x="1989227" y="2181784"/>
            <a:ext cx="4974146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Flags don’t need to be answered in order.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6" name="Google Shape;2156;p114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581103" y="220952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14"/>
          <p:cNvSpPr/>
          <p:nvPr/>
        </p:nvSpPr>
        <p:spPr>
          <a:xfrm rot="-190790">
            <a:off x="3200239" y="2707071"/>
            <a:ext cx="3358571" cy="758663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8" name="Google Shape;2158;p114"/>
          <p:cNvSpPr txBox="1">
            <a:spLocks noGrp="1"/>
          </p:cNvSpPr>
          <p:nvPr>
            <p:ph type="subTitle" idx="3"/>
          </p:nvPr>
        </p:nvSpPr>
        <p:spPr>
          <a:xfrm rot="-190616">
            <a:off x="2048956" y="2780174"/>
            <a:ext cx="4612088" cy="81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Instructors and TAs can assist with technical CTF issues, but won’t be helping you to answer any questions.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9" name="Google Shape;2159;p114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628528" y="281912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4"/>
          <p:cNvSpPr/>
          <p:nvPr/>
        </p:nvSpPr>
        <p:spPr>
          <a:xfrm rot="-190790">
            <a:off x="3266366" y="3621681"/>
            <a:ext cx="3358571" cy="488846"/>
          </a:xfrm>
          <a:prstGeom prst="roundRect">
            <a:avLst>
              <a:gd name="adj" fmla="val 741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114"/>
          <p:cNvSpPr txBox="1">
            <a:spLocks noGrp="1"/>
          </p:cNvSpPr>
          <p:nvPr>
            <p:ph type="subTitle" idx="4"/>
          </p:nvPr>
        </p:nvSpPr>
        <p:spPr>
          <a:xfrm rot="-190621">
            <a:off x="2111214" y="3739174"/>
            <a:ext cx="4406272" cy="323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 luck! And have fun!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2" name="Google Shape;2162;p114"/>
          <p:cNvPicPr preferRelativeResize="0"/>
          <p:nvPr/>
        </p:nvPicPr>
        <p:blipFill rotWithShape="1">
          <a:blip r:embed="rId3">
            <a:alphaModFix/>
          </a:blip>
          <a:srcRect t="2552" b="2561"/>
          <a:stretch/>
        </p:blipFill>
        <p:spPr>
          <a:xfrm rot="-190791">
            <a:off x="2702153" y="3733526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16"/>
          <p:cNvSpPr/>
          <p:nvPr/>
        </p:nvSpPr>
        <p:spPr>
          <a:xfrm>
            <a:off x="-12300" y="0"/>
            <a:ext cx="9144000" cy="5143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116"/>
          <p:cNvSpPr txBox="1">
            <a:spLocks noGrp="1"/>
          </p:cNvSpPr>
          <p:nvPr>
            <p:ph type="title"/>
          </p:nvPr>
        </p:nvSpPr>
        <p:spPr>
          <a:xfrm>
            <a:off x="0" y="850025"/>
            <a:ext cx="9144000" cy="792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Light"/>
                <a:ea typeface="Roboto Light"/>
                <a:cs typeface="Roboto Light"/>
                <a:sym typeface="Roboto Light"/>
              </a:rPr>
              <a:t>Set up CTF scoring at: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1155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keepthescore.co/new</a:t>
            </a:r>
            <a:endParaRPr sz="30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5" name="Google Shape;217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00" y="2641394"/>
            <a:ext cx="9144000" cy="25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1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Capture the Flag</a:t>
            </a:r>
            <a:endParaRPr/>
          </a:p>
        </p:txBody>
      </p:sp>
      <p:sp>
        <p:nvSpPr>
          <p:cNvPr id="2168" name="Google Shape;2168;p1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</a:t>
            </a:fld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17"/>
          <p:cNvSpPr/>
          <p:nvPr/>
        </p:nvSpPr>
        <p:spPr>
          <a:xfrm>
            <a:off x="-12300" y="0"/>
            <a:ext cx="9196200" cy="5143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2" name="Google Shape;2182;p117"/>
          <p:cNvPicPr preferRelativeResize="0"/>
          <p:nvPr/>
        </p:nvPicPr>
        <p:blipFill rotWithShape="1">
          <a:blip r:embed="rId3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117"/>
          <p:cNvSpPr txBox="1">
            <a:spLocks noGrp="1"/>
          </p:cNvSpPr>
          <p:nvPr>
            <p:ph type="title"/>
          </p:nvPr>
        </p:nvSpPr>
        <p:spPr>
          <a:xfrm>
            <a:off x="0" y="2693225"/>
            <a:ext cx="9144000" cy="7923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Light"/>
                <a:ea typeface="Roboto Light"/>
                <a:cs typeface="Roboto Light"/>
                <a:sym typeface="Roboto Light"/>
              </a:rPr>
              <a:t>Let’s get started.</a:t>
            </a:r>
            <a:br>
              <a:rPr lang="en" sz="4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/>
              <a:t>2 hours 20 minutes</a:t>
            </a:r>
            <a:r>
              <a:rPr lang="en" sz="4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start timer</a:t>
            </a:r>
            <a:endParaRPr sz="30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1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9</a:t>
            </a:fld>
            <a:endParaRPr sz="600"/>
          </a:p>
        </p:txBody>
      </p:sp>
      <p:pic>
        <p:nvPicPr>
          <p:cNvPr id="2185" name="Google Shape;2185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650" y="1333000"/>
            <a:ext cx="938699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On-screen Show (16:9)</PresentationFormat>
  <Paragraphs>114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Roboto Medium</vt:lpstr>
      <vt:lpstr>Roboto Thin</vt:lpstr>
      <vt:lpstr>Arial</vt:lpstr>
      <vt:lpstr>Roboto Light</vt:lpstr>
      <vt:lpstr>Roboto</vt:lpstr>
      <vt:lpstr>Simple Light</vt:lpstr>
      <vt:lpstr>Title Slide</vt:lpstr>
      <vt:lpstr>Networking 2, Day 3</vt:lpstr>
      <vt:lpstr>Today, we will be reviewing the past two networking units in a fun competition known as a Capture the Flag (CTF) contest. </vt:lpstr>
      <vt:lpstr>CTF Instructions and Rules</vt:lpstr>
      <vt:lpstr>CTF Spreadsheet</vt:lpstr>
      <vt:lpstr>CTF Spreadsheet</vt:lpstr>
      <vt:lpstr>CTF Rules</vt:lpstr>
      <vt:lpstr>Set up CTF scoring at: keepthescore.co/new </vt:lpstr>
      <vt:lpstr>Capture the Flag</vt:lpstr>
      <vt:lpstr>Let’s get started. 2 hours 20 minutes  Click to start timer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2, Day 3</dc:title>
  <cp:lastModifiedBy>Dan Schmidt</cp:lastModifiedBy>
  <cp:revision>1</cp:revision>
  <dcterms:modified xsi:type="dcterms:W3CDTF">2021-02-13T14:44:56Z</dcterms:modified>
</cp:coreProperties>
</file>